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62" r:id="rId14"/>
    <p:sldId id="263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95B1-53E3-204A-A393-67B8C62EBB86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87847-0206-3943-912D-39D20C39E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BC91C0-7F9D-4638-A7AC-FA2DD43FB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Flight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1E7B4-FB34-4A3F-A6A5-53B16FDF75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3" algn="just"/>
            <a:r>
              <a:rPr lang="en-US" dirty="0"/>
              <a:t>Course: Big Data System Engineering Using Scala</a:t>
            </a:r>
          </a:p>
          <a:p>
            <a:pPr lvl="3" algn="just"/>
            <a:r>
              <a:rPr lang="en-US" dirty="0"/>
              <a:t>Professor: Robin Hillyard</a:t>
            </a:r>
          </a:p>
          <a:p>
            <a:pPr lvl="3" algn="just"/>
            <a:r>
              <a:rPr lang="en-US" dirty="0"/>
              <a:t>Team-13: Vaishak, Saravan &amp; Nandeep</a:t>
            </a:r>
          </a:p>
        </p:txBody>
      </p:sp>
    </p:spTree>
    <p:extLst>
      <p:ext uri="{BB962C8B-B14F-4D97-AF65-F5344CB8AC3E}">
        <p14:creationId xmlns:p14="http://schemas.microsoft.com/office/powerpoint/2010/main" val="41590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E7400-4991-475F-BE45-6E611DC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Akka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C1C411-DFE8-4880-9C00-3E6C0C6D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higher level of abstraction for writing concurrent and distributed system</a:t>
            </a:r>
          </a:p>
          <a:p>
            <a:r>
              <a:rPr lang="en-US" dirty="0"/>
              <a:t>Light weight</a:t>
            </a:r>
          </a:p>
          <a:p>
            <a:r>
              <a:rPr lang="en-US" dirty="0"/>
              <a:t>Easy to manage actors life cycle</a:t>
            </a:r>
          </a:p>
          <a:p>
            <a:r>
              <a:rPr lang="en-US" dirty="0"/>
              <a:t>Fault tolerant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2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378E3C-3DDE-4CFF-9DCF-EBF45979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630DA6-E8B6-4628-A4A8-575A25EB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real time streaming data architectures to provide real time analytics</a:t>
            </a:r>
          </a:p>
          <a:p>
            <a:r>
              <a:rPr lang="en-US" dirty="0"/>
              <a:t>Fast, scalable, durable, fault tolerant publish-subscribe messaging system</a:t>
            </a:r>
          </a:p>
          <a:p>
            <a:r>
              <a:rPr lang="en-US" dirty="0"/>
              <a:t>Reliable, high throughput and replication</a:t>
            </a:r>
          </a:p>
          <a:p>
            <a:r>
              <a:rPr lang="en-US" dirty="0"/>
              <a:t>Easy to integrate with Spark Streaming and HBase</a:t>
            </a:r>
          </a:p>
        </p:txBody>
      </p:sp>
    </p:spTree>
    <p:extLst>
      <p:ext uri="{BB962C8B-B14F-4D97-AF65-F5344CB8AC3E}">
        <p14:creationId xmlns:p14="http://schemas.microsoft.com/office/powerpoint/2010/main" val="278454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23B8DE-6540-401B-9CBE-AA7C9F7D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Spark-SQL and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C6531D-3CFE-495A-8894-C12462DA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6392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DataFrames</a:t>
            </a:r>
            <a:r>
              <a:rPr lang="en-US" dirty="0"/>
              <a:t> API and Spark-SQL are much more intuitive than using RDD’s</a:t>
            </a:r>
          </a:p>
          <a:p>
            <a:r>
              <a:rPr lang="en-US" dirty="0"/>
              <a:t>Easier SQL Syntax and in-memory processing</a:t>
            </a:r>
          </a:p>
          <a:p>
            <a:r>
              <a:rPr lang="en-US" dirty="0"/>
              <a:t>Performance Optimization – Creates logical plans and translates them to multiple physical plans and chooses the most optimal plan</a:t>
            </a:r>
          </a:p>
          <a:p>
            <a:r>
              <a:rPr lang="en-US" dirty="0"/>
              <a:t>Some of the functions executed with Spark-SQL</a:t>
            </a:r>
          </a:p>
          <a:p>
            <a:pPr lvl="1"/>
            <a:r>
              <a:rPr lang="en-US" dirty="0"/>
              <a:t>Join the datasets to get the whole data</a:t>
            </a:r>
          </a:p>
          <a:p>
            <a:pPr lvl="1"/>
            <a:r>
              <a:rPr lang="en-US" dirty="0"/>
              <a:t>Filter the unused columns and outliers</a:t>
            </a:r>
          </a:p>
          <a:p>
            <a:pPr lvl="1"/>
            <a:r>
              <a:rPr lang="en-US" dirty="0"/>
              <a:t>Aggregations and Group By </a:t>
            </a:r>
          </a:p>
          <a:p>
            <a:pPr lvl="1"/>
            <a:r>
              <a:rPr lang="en-US" dirty="0"/>
              <a:t>Top K records</a:t>
            </a:r>
          </a:p>
          <a:p>
            <a:r>
              <a:rPr lang="en-US" dirty="0"/>
              <a:t>In-memory real time processing of data using Spark Streaming</a:t>
            </a:r>
          </a:p>
          <a:p>
            <a:r>
              <a:rPr lang="en-US" dirty="0"/>
              <a:t>Fault tolerant and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8758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C057E-CD0E-44A9-A8AC-69E7AC8B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8E7C4F3F-A5EB-4D14-9BA6-C0ABD7B60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351072"/>
              </p:ext>
            </p:extLst>
          </p:nvPr>
        </p:nvGraphicFramePr>
        <p:xfrm>
          <a:off x="681038" y="2336800"/>
          <a:ext cx="9613900" cy="313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>
                  <a:extLst>
                    <a:ext uri="{9D8B030D-6E8A-4147-A177-3AD203B41FA5}">
                      <a16:colId xmlns:a16="http://schemas.microsoft.com/office/drawing/2014/main" xmlns="" val="2197254778"/>
                    </a:ext>
                  </a:extLst>
                </a:gridCol>
                <a:gridCol w="4806950">
                  <a:extLst>
                    <a:ext uri="{9D8B030D-6E8A-4147-A177-3AD203B41FA5}">
                      <a16:colId xmlns:a16="http://schemas.microsoft.com/office/drawing/2014/main" xmlns="" val="2814492828"/>
                    </a:ext>
                  </a:extLst>
                </a:gridCol>
              </a:tblGrid>
              <a:tr h="5217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Time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273138"/>
                  </a:ext>
                </a:extLst>
              </a:tr>
              <a:tr h="521791">
                <a:tc>
                  <a:txBody>
                    <a:bodyPr/>
                    <a:lstStyle/>
                    <a:p>
                      <a:r>
                        <a:rPr lang="en-US" dirty="0"/>
                        <a:t>Find Datasets and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12 – Nov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9964662"/>
                  </a:ext>
                </a:extLst>
              </a:tr>
              <a:tr h="521791">
                <a:tc>
                  <a:txBody>
                    <a:bodyPr/>
                    <a:lstStyle/>
                    <a:p>
                      <a:r>
                        <a:rPr lang="en-US" dirty="0"/>
                        <a:t>Architecture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18 – Nov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3691519"/>
                  </a:ext>
                </a:extLst>
              </a:tr>
              <a:tr h="521791">
                <a:tc>
                  <a:txBody>
                    <a:bodyPr/>
                    <a:lstStyle/>
                    <a:p>
                      <a:r>
                        <a:rPr lang="en-US" dirty="0"/>
                        <a:t>Initial Project Skeleton and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21 – Nov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6297443"/>
                  </a:ext>
                </a:extLst>
              </a:tr>
              <a:tr h="521791">
                <a:tc>
                  <a:txBody>
                    <a:bodyPr/>
                    <a:lstStyle/>
                    <a:p>
                      <a:r>
                        <a:rPr lang="en-US" smtClean="0"/>
                        <a:t>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27 – Dec 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1302652"/>
                  </a:ext>
                </a:extLst>
              </a:tr>
              <a:tr h="521791">
                <a:tc>
                  <a:txBody>
                    <a:bodyPr/>
                    <a:lstStyle/>
                    <a:p>
                      <a:r>
                        <a:rPr lang="en-US" dirty="0"/>
                        <a:t>UI and Complete system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9 – Dec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333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8C5C84-6546-4FBD-BE48-CD6629B4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5222D-8CE9-45FA-A81C-02BAF02F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Achieved 60% accuracy of our prediction for most economical airline and destinations for a quarter when compared to actual data.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Achieved 75% accuracy for our recommendation of the cheapest flight prices based on source, destination and dates by gathering and comparing real time data from various available web APIs.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24" y="0"/>
            <a:ext cx="8864627" cy="643944"/>
          </a:xfrm>
        </p:spPr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4" y="643944"/>
            <a:ext cx="11361878" cy="60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7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98490" y="0"/>
            <a:ext cx="9070689" cy="650569"/>
          </a:xfrm>
        </p:spPr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" y="650569"/>
            <a:ext cx="11880960" cy="56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824" y="115910"/>
            <a:ext cx="3387145" cy="8242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" y="940157"/>
            <a:ext cx="11916162" cy="54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84" y="0"/>
            <a:ext cx="2925764" cy="985420"/>
          </a:xfrm>
        </p:spPr>
        <p:txBody>
          <a:bodyPr>
            <a:normAutofit fontScale="90000"/>
          </a:bodyPr>
          <a:lstStyle/>
          <a:p>
            <a:r>
              <a:rPr lang="en-US" smtClean="0"/>
              <a:t>Screenshot</a:t>
            </a:r>
            <a:br>
              <a:rPr lang="en-US" smtClean="0"/>
            </a:b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5" y="612614"/>
            <a:ext cx="11075830" cy="61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5" y="0"/>
            <a:ext cx="2655307" cy="972541"/>
          </a:xfrm>
        </p:spPr>
        <p:txBody>
          <a:bodyPr>
            <a:normAutofit fontScale="90000"/>
          </a:bodyPr>
          <a:lstStyle/>
          <a:p>
            <a:r>
              <a:rPr lang="en-US" smtClean="0"/>
              <a:t>Screenshot</a:t>
            </a:r>
            <a:br>
              <a:rPr lang="en-US" smtClean="0"/>
            </a:b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3" y="605307"/>
            <a:ext cx="1175049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8EA162-46D5-45C5-9A0B-2A1A6FF9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7C8821-1C2F-467D-82D6-D831D566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reactive application using Akka (Actor Model) framework and Play framework</a:t>
            </a:r>
          </a:p>
          <a:p>
            <a:r>
              <a:rPr lang="en-US" dirty="0"/>
              <a:t>Analyze the flight price and popular destination trends from the available listing dataset using Spark</a:t>
            </a:r>
          </a:p>
          <a:p>
            <a:r>
              <a:rPr lang="en-US" dirty="0"/>
              <a:t>Provide user with cheap flights using Web APIs and Spark Streaming for the given source and destination</a:t>
            </a:r>
          </a:p>
        </p:txBody>
      </p:sp>
    </p:spTree>
    <p:extLst>
      <p:ext uri="{BB962C8B-B14F-4D97-AF65-F5344CB8AC3E}">
        <p14:creationId xmlns:p14="http://schemas.microsoft.com/office/powerpoint/2010/main" val="6556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5" y="0"/>
            <a:ext cx="2655307" cy="972541"/>
          </a:xfrm>
        </p:spPr>
        <p:txBody>
          <a:bodyPr>
            <a:normAutofit fontScale="90000"/>
          </a:bodyPr>
          <a:lstStyle/>
          <a:p>
            <a:r>
              <a:rPr lang="en-US" smtClean="0"/>
              <a:t>Screenshot</a:t>
            </a:r>
            <a:br>
              <a:rPr lang="en-US" smtClean="0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2" y="615059"/>
            <a:ext cx="10547797" cy="59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4" y="0"/>
            <a:ext cx="6428817" cy="9725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</a:t>
            </a:r>
            <a:r>
              <a:rPr lang="en-US" smtClean="0"/>
              <a:t>(Kafka logs server)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2" y="5715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5" y="0"/>
            <a:ext cx="6351544" cy="9725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(Kafka consumer app)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597258"/>
            <a:ext cx="10354613" cy="61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5" y="0"/>
            <a:ext cx="6184119" cy="9725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Screenshot (pretty printed data)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5" y="48627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3EE5D-C9EE-4EBF-A9A2-2B7C033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8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FE337-74D0-4551-91C7-795C5260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F3A353-0B77-4AE3-9043-06AAF7FE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analyzes flight data from previous years</a:t>
            </a:r>
          </a:p>
          <a:p>
            <a:r>
              <a:rPr lang="en-US" dirty="0"/>
              <a:t>User inputs source and destination to get the top ten cheapest flights</a:t>
            </a:r>
          </a:p>
          <a:p>
            <a:r>
              <a:rPr lang="en-US" dirty="0"/>
              <a:t>User enters source city to get cheapest destinations from that source city</a:t>
            </a:r>
          </a:p>
          <a:p>
            <a:r>
              <a:rPr lang="en-US" dirty="0"/>
              <a:t>User inputs source and destination to get the cheapest trip</a:t>
            </a:r>
          </a:p>
          <a:p>
            <a:r>
              <a:rPr lang="en-US" dirty="0"/>
              <a:t>User inputs source and destination to get the cheapest one-way trip </a:t>
            </a:r>
          </a:p>
        </p:txBody>
      </p:sp>
    </p:spTree>
    <p:extLst>
      <p:ext uri="{BB962C8B-B14F-4D97-AF65-F5344CB8AC3E}">
        <p14:creationId xmlns:p14="http://schemas.microsoft.com/office/powerpoint/2010/main" val="28973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CD9654-ED97-45A3-AED2-E40F2ED5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4F75BF-9BE7-407D-B3C6-225237B6F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APIs return an average of 50-100 records for a date range spanning day. The number of records returned vary depending on source, destination and date range.</a:t>
            </a:r>
          </a:p>
          <a:p>
            <a:r>
              <a:rPr lang="en-US" dirty="0"/>
              <a:t>The spark analysis of historical data took into account approximately 60 million rows which roughly translate to 30 GB.</a:t>
            </a:r>
          </a:p>
        </p:txBody>
      </p:sp>
    </p:spTree>
    <p:extLst>
      <p:ext uri="{BB962C8B-B14F-4D97-AF65-F5344CB8AC3E}">
        <p14:creationId xmlns:p14="http://schemas.microsoft.com/office/powerpoint/2010/main" val="15560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57CEC-7CFD-49AA-8560-0ABC3D20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3C7C03-AF33-4611-9652-8CEBD8F5F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Initially collect all the data required to perform the analysis</a:t>
            </a:r>
          </a:p>
          <a:p>
            <a:r>
              <a:rPr lang="en-US" dirty="0"/>
              <a:t>Design an architecture for the application, to incorporate spark and Scala's play framework</a:t>
            </a:r>
          </a:p>
          <a:p>
            <a:r>
              <a:rPr lang="en-US" dirty="0"/>
              <a:t>Use Akka’s Actor model to abstract multi-threading</a:t>
            </a:r>
          </a:p>
          <a:p>
            <a:r>
              <a:rPr lang="en-US" dirty="0"/>
              <a:t>Use Spark and Spark Streaming to do the analysis on the data</a:t>
            </a:r>
          </a:p>
          <a:p>
            <a:r>
              <a:rPr lang="en-US" dirty="0"/>
              <a:t>Provide a web interface using the Play framework to present a well organized and collected display of the information, analysis and inferences</a:t>
            </a:r>
          </a:p>
        </p:txBody>
      </p:sp>
    </p:spTree>
    <p:extLst>
      <p:ext uri="{BB962C8B-B14F-4D97-AF65-F5344CB8AC3E}">
        <p14:creationId xmlns:p14="http://schemas.microsoft.com/office/powerpoint/2010/main" val="6494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E6CF0-EC44-4FCC-AE62-5628E548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A2F38-2E2D-43B6-9E5A-1847ADC1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639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Code Repo: https://github.com/saravanvadivel/ScalaFinalProjectIn </a:t>
            </a:r>
          </a:p>
          <a:p>
            <a:r>
              <a:rPr lang="en-US" dirty="0"/>
              <a:t>Scala: </a:t>
            </a:r>
          </a:p>
          <a:p>
            <a:pPr lvl="1"/>
            <a:r>
              <a:rPr lang="en-US" dirty="0"/>
              <a:t>Akka Actors</a:t>
            </a:r>
          </a:p>
          <a:p>
            <a:pPr lvl="1"/>
            <a:r>
              <a:rPr lang="en-US" dirty="0"/>
              <a:t>Monads (Futures, Options, Try etc.)</a:t>
            </a:r>
          </a:p>
          <a:p>
            <a:pPr lvl="1"/>
            <a:r>
              <a:rPr lang="en-US" dirty="0" err="1"/>
              <a:t>Implicits</a:t>
            </a:r>
            <a:r>
              <a:rPr lang="en-US" dirty="0"/>
              <a:t>, Serialization/ Deserialization and Pattern matching</a:t>
            </a:r>
          </a:p>
          <a:p>
            <a:pPr lvl="1"/>
            <a:r>
              <a:rPr lang="en-US" dirty="0"/>
              <a:t>information extraction using case classes</a:t>
            </a:r>
          </a:p>
          <a:p>
            <a:pPr lvl="1"/>
            <a:r>
              <a:rPr lang="en-US" dirty="0"/>
              <a:t>Kafka </a:t>
            </a:r>
          </a:p>
          <a:p>
            <a:pPr lvl="1"/>
            <a:r>
              <a:rPr lang="en-US" dirty="0"/>
              <a:t>HBase</a:t>
            </a:r>
          </a:p>
          <a:p>
            <a:r>
              <a:rPr lang="en-US" dirty="0"/>
              <a:t>Spark: </a:t>
            </a:r>
          </a:p>
          <a:p>
            <a:pPr lvl="1"/>
            <a:r>
              <a:rPr lang="en-US" dirty="0"/>
              <a:t>Spark-SQL (</a:t>
            </a:r>
            <a:r>
              <a:rPr lang="en-US" dirty="0" err="1"/>
              <a:t>DataFrames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Spark Streaming</a:t>
            </a:r>
          </a:p>
          <a:p>
            <a:r>
              <a:rPr lang="en-US" dirty="0"/>
              <a:t>In Play: </a:t>
            </a:r>
          </a:p>
          <a:p>
            <a:pPr lvl="1"/>
            <a:r>
              <a:rPr lang="en-US" dirty="0"/>
              <a:t>A reactive web UI</a:t>
            </a:r>
          </a:p>
          <a:p>
            <a:pPr lvl="1"/>
            <a:r>
              <a:rPr lang="en-US" dirty="0"/>
              <a:t>Backend to support the UI</a:t>
            </a:r>
          </a:p>
        </p:txBody>
      </p:sp>
    </p:spTree>
    <p:extLst>
      <p:ext uri="{BB962C8B-B14F-4D97-AF65-F5344CB8AC3E}">
        <p14:creationId xmlns:p14="http://schemas.microsoft.com/office/powerpoint/2010/main" val="17340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C9459-278B-4559-BA6E-3C1A579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6" y="2122386"/>
            <a:ext cx="9225236" cy="4594297"/>
          </a:xfrm>
        </p:spPr>
      </p:pic>
    </p:spTree>
    <p:extLst>
      <p:ext uri="{BB962C8B-B14F-4D97-AF65-F5344CB8AC3E}">
        <p14:creationId xmlns:p14="http://schemas.microsoft.com/office/powerpoint/2010/main" val="84012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1E79D2-00C0-4E82-BCE5-6793E51C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Akka Actor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C8E0831-1CF6-4B2D-9264-24991147A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9" y="2233105"/>
            <a:ext cx="8426350" cy="43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1F1CBC-4039-47E4-8E47-7456057F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Akka Actor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E9AEFCE-C6F7-4BB8-99CF-47C2C15E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455" y="2242532"/>
            <a:ext cx="8749592" cy="42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312</TotalTime>
  <Words>585</Words>
  <Application>Microsoft Macintosh PowerPoint</Application>
  <PresentationFormat>Widescreen</PresentationFormat>
  <Paragraphs>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Trebuchet MS</vt:lpstr>
      <vt:lpstr>Arial</vt:lpstr>
      <vt:lpstr>Berlin</vt:lpstr>
      <vt:lpstr>Flight Data Analysis</vt:lpstr>
      <vt:lpstr>Goals of the project</vt:lpstr>
      <vt:lpstr>Use Case</vt:lpstr>
      <vt:lpstr>Data Sources</vt:lpstr>
      <vt:lpstr>Methodology</vt:lpstr>
      <vt:lpstr>Technical Aspects</vt:lpstr>
      <vt:lpstr>Application Architecture</vt:lpstr>
      <vt:lpstr>Akka Actor Model</vt:lpstr>
      <vt:lpstr>Akka Actor Model</vt:lpstr>
      <vt:lpstr>Why Akka Actors</vt:lpstr>
      <vt:lpstr>Why Kafka</vt:lpstr>
      <vt:lpstr>Why Spark-SQL and Streaming</vt:lpstr>
      <vt:lpstr>Milestones</vt:lpstr>
      <vt:lpstr>Acceptance Criteria</vt:lpstr>
      <vt:lpstr>Screenshot</vt:lpstr>
      <vt:lpstr>Screenshot</vt:lpstr>
      <vt:lpstr>Screenshot </vt:lpstr>
      <vt:lpstr>Screenshot </vt:lpstr>
      <vt:lpstr>Screenshot </vt:lpstr>
      <vt:lpstr>Screenshot </vt:lpstr>
      <vt:lpstr>Screenshot (Kafka logs server) </vt:lpstr>
      <vt:lpstr>Screenshot (Kafka consumer app) </vt:lpstr>
      <vt:lpstr>Screenshot (pretty printed data) </vt:lpstr>
      <vt:lpstr>Thank You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Data Analysis</dc:title>
  <dc:creator>Nandeep</dc:creator>
  <cp:lastModifiedBy>Microsoft Office User</cp:lastModifiedBy>
  <cp:revision>20</cp:revision>
  <dcterms:created xsi:type="dcterms:W3CDTF">2017-12-08T18:37:08Z</dcterms:created>
  <dcterms:modified xsi:type="dcterms:W3CDTF">2017-12-14T03:36:34Z</dcterms:modified>
</cp:coreProperties>
</file>